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484" r:id="rId2"/>
    <p:sldId id="485" r:id="rId3"/>
  </p:sldIdLst>
  <p:sldSz cx="9144000" cy="5143500" type="screen16x9"/>
  <p:notesSz cx="6858000" cy="9144000"/>
  <p:custDataLst>
    <p:tags r:id="rId5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647C"/>
    <a:srgbClr val="C00000"/>
    <a:srgbClr val="E62A2A"/>
    <a:srgbClr val="D43E01"/>
    <a:srgbClr val="E8EAE9"/>
    <a:srgbClr val="FCFCFC"/>
    <a:srgbClr val="CCD0D1"/>
    <a:srgbClr val="D7D9E1"/>
    <a:srgbClr val="D5D8E3"/>
    <a:srgbClr val="DADB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81" autoAdjust="0"/>
    <p:restoredTop sz="94660"/>
  </p:normalViewPr>
  <p:slideViewPr>
    <p:cSldViewPr>
      <p:cViewPr varScale="1">
        <p:scale>
          <a:sx n="152" d="100"/>
          <a:sy n="152" d="100"/>
        </p:scale>
        <p:origin x="456" y="96"/>
      </p:cViewPr>
      <p:guideLst>
        <p:guide orient="horz" pos="162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673B58EF-4ABD-40F4-ACA4-FE81D742E6DD}" type="datetimeFigureOut">
              <a:rPr lang="zh-CN" altLang="en-US" smtClean="0"/>
              <a:pPr/>
              <a:t>2025/7/10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A11FC198-2D83-4DFC-8CDD-7D23AF44D411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94111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76692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03808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7021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675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Pr>
        <a:gradFill flip="none" rotWithShape="1">
          <a:gsLst>
            <a:gs pos="26000">
              <a:srgbClr val="EBECF0"/>
            </a:gs>
            <a:gs pos="0">
              <a:srgbClr val="D7D9E1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 userDrawn="1"/>
        </p:nvCxnSpPr>
        <p:spPr>
          <a:xfrm>
            <a:off x="515257" y="624114"/>
            <a:ext cx="3192647" cy="523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>
          <a:xfrm>
            <a:off x="5436096" y="629351"/>
            <a:ext cx="3264655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9210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675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87A518EE-751A-493E-82A1-3D6BEF00C280}" type="datetimeFigureOut">
              <a:rPr lang="zh-CN" altLang="en-US" smtClean="0"/>
              <a:t>2025/7/10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A2177AA-A7BA-483D-9ED8-AE8A7305EA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0854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675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audio" Target="../media/audio1.wav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8908"/>
            <a:ext cx="9144000" cy="5140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6" r:id="rId2"/>
    <p:sldLayoutId id="2147483657" r:id="rId3"/>
  </p:sldLayoutIdLst>
  <mc:AlternateContent xmlns:mc="http://schemas.openxmlformats.org/markup-compatibility/2006" xmlns:p14="http://schemas.microsoft.com/office/powerpoint/2010/main">
    <mc:Choice Requires="p14">
      <p:transition spd="slow" p14:dur="26750">
        <p:sndAc>
          <p:stSnd>
            <p:snd r:embed="rId5" name="click.wav"/>
          </p:stSnd>
        </p:sndAc>
      </p:transition>
    </mc:Choice>
    <mc:Fallback xmlns="">
      <p:transition spd="slow">
        <p:sndAc>
          <p:stSnd>
            <p:snd r:embed="rId7" name="click.wav"/>
          </p:stSnd>
        </p:sndAc>
      </p:transition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微软雅黑" pitchFamily="34" charset="-122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直接连接符 42"/>
          <p:cNvCxnSpPr/>
          <p:nvPr/>
        </p:nvCxnSpPr>
        <p:spPr>
          <a:xfrm>
            <a:off x="-40138" y="483518"/>
            <a:ext cx="9201452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 4">
            <a:extLst>
              <a:ext uri="{FF2B5EF4-FFF2-40B4-BE49-F238E27FC236}">
                <a16:creationId xmlns:a16="http://schemas.microsoft.com/office/drawing/2014/main" id="{4199FC18-F964-2BCE-AF2B-B057EBBF4D2B}"/>
              </a:ext>
            </a:extLst>
          </p:cNvPr>
          <p:cNvSpPr txBox="1">
            <a:spLocks/>
          </p:cNvSpPr>
          <p:nvPr/>
        </p:nvSpPr>
        <p:spPr>
          <a:xfrm>
            <a:off x="1823976" y="157513"/>
            <a:ext cx="4838634" cy="330904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6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融资</a:t>
            </a:r>
          </a:p>
        </p:txBody>
      </p:sp>
      <p:grpSp>
        <p:nvGrpSpPr>
          <p:cNvPr id="33" name="组合 32">
            <a:extLst>
              <a:ext uri="{FF2B5EF4-FFF2-40B4-BE49-F238E27FC236}">
                <a16:creationId xmlns:a16="http://schemas.microsoft.com/office/drawing/2014/main" id="{96142729-74B2-1ED7-685F-7F5547D3C6CF}"/>
              </a:ext>
            </a:extLst>
          </p:cNvPr>
          <p:cNvGrpSpPr/>
          <p:nvPr/>
        </p:nvGrpSpPr>
        <p:grpSpPr>
          <a:xfrm>
            <a:off x="467544" y="656783"/>
            <a:ext cx="8208912" cy="3787172"/>
            <a:chOff x="237422" y="656784"/>
            <a:chExt cx="8583050" cy="4294820"/>
          </a:xfrm>
        </p:grpSpPr>
        <p:sp>
          <p:nvSpPr>
            <p:cNvPr id="2" name="矩形: 圆角 1">
              <a:extLst>
                <a:ext uri="{FF2B5EF4-FFF2-40B4-BE49-F238E27FC236}">
                  <a16:creationId xmlns:a16="http://schemas.microsoft.com/office/drawing/2014/main" id="{CB0E07F5-F687-FDF4-C170-15AB6453A579}"/>
                </a:ext>
              </a:extLst>
            </p:cNvPr>
            <p:cNvSpPr/>
            <p:nvPr/>
          </p:nvSpPr>
          <p:spPr>
            <a:xfrm>
              <a:off x="2830067" y="656784"/>
              <a:ext cx="5976664" cy="648071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zh-CN" altLang="en-US" dirty="0"/>
                <a:t>公司</a:t>
              </a:r>
              <a:r>
                <a:rPr lang="en-US" altLang="zh-CN" dirty="0"/>
                <a:t>/</a:t>
              </a:r>
              <a:r>
                <a:rPr lang="zh-CN" altLang="en-US" dirty="0"/>
                <a:t>项目简介？提供哪些产品和服务？</a:t>
              </a:r>
            </a:p>
          </p:txBody>
        </p:sp>
        <p:sp>
          <p:nvSpPr>
            <p:cNvPr id="3" name="矩形: 圆角 2">
              <a:extLst>
                <a:ext uri="{FF2B5EF4-FFF2-40B4-BE49-F238E27FC236}">
                  <a16:creationId xmlns:a16="http://schemas.microsoft.com/office/drawing/2014/main" id="{9318B2CD-61A3-294A-0B85-12D86789FD23}"/>
                </a:ext>
              </a:extLst>
            </p:cNvPr>
            <p:cNvSpPr/>
            <p:nvPr/>
          </p:nvSpPr>
          <p:spPr>
            <a:xfrm>
              <a:off x="2843808" y="1532704"/>
              <a:ext cx="5976664" cy="648071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zh-CN" altLang="en-US" dirty="0"/>
                <a:t>市场背景</a:t>
              </a:r>
              <a:r>
                <a:rPr lang="en-US" altLang="zh-CN" dirty="0"/>
                <a:t>/</a:t>
              </a:r>
              <a:r>
                <a:rPr lang="zh-CN" altLang="en-US" dirty="0"/>
                <a:t>痛点</a:t>
              </a:r>
              <a:r>
                <a:rPr lang="en-US" altLang="zh-CN" dirty="0"/>
                <a:t>/</a:t>
              </a:r>
              <a:r>
                <a:rPr lang="zh-CN" altLang="en-US" dirty="0"/>
                <a:t>体量？竞争态势？</a:t>
              </a:r>
              <a:endParaRPr lang="en-US" altLang="zh-CN" dirty="0"/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zh-CN" altLang="en-US" dirty="0"/>
                <a:t>业务简介？优劣势分析？</a:t>
              </a:r>
            </a:p>
          </p:txBody>
        </p:sp>
        <p:sp>
          <p:nvSpPr>
            <p:cNvPr id="5" name="矩形: 圆角 4">
              <a:extLst>
                <a:ext uri="{FF2B5EF4-FFF2-40B4-BE49-F238E27FC236}">
                  <a16:creationId xmlns:a16="http://schemas.microsoft.com/office/drawing/2014/main" id="{B98C4A70-871E-7BA0-6446-9F21B7740658}"/>
                </a:ext>
              </a:extLst>
            </p:cNvPr>
            <p:cNvSpPr/>
            <p:nvPr/>
          </p:nvSpPr>
          <p:spPr>
            <a:xfrm>
              <a:off x="2824032" y="2431325"/>
              <a:ext cx="5976664" cy="648071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zh-CN" altLang="en-US" dirty="0"/>
                <a:t>团队组成，背景介绍，过往业绩</a:t>
              </a:r>
            </a:p>
          </p:txBody>
        </p:sp>
        <p:sp>
          <p:nvSpPr>
            <p:cNvPr id="6" name="矩形: 圆角 5">
              <a:extLst>
                <a:ext uri="{FF2B5EF4-FFF2-40B4-BE49-F238E27FC236}">
                  <a16:creationId xmlns:a16="http://schemas.microsoft.com/office/drawing/2014/main" id="{B459CB1D-84AB-678A-6454-C5C729815F3B}"/>
                </a:ext>
              </a:extLst>
            </p:cNvPr>
            <p:cNvSpPr/>
            <p:nvPr/>
          </p:nvSpPr>
          <p:spPr>
            <a:xfrm>
              <a:off x="2843808" y="3393088"/>
              <a:ext cx="5976664" cy="648071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zh-CN" altLang="en-US" dirty="0"/>
                <a:t>业务规划、商业模式、阶段性目标</a:t>
              </a:r>
            </a:p>
          </p:txBody>
        </p:sp>
        <p:sp>
          <p:nvSpPr>
            <p:cNvPr id="7" name="矩形: 圆角 6">
              <a:extLst>
                <a:ext uri="{FF2B5EF4-FFF2-40B4-BE49-F238E27FC236}">
                  <a16:creationId xmlns:a16="http://schemas.microsoft.com/office/drawing/2014/main" id="{B55C4CF2-BBC9-8A22-BDB9-A46494EA56B3}"/>
                </a:ext>
              </a:extLst>
            </p:cNvPr>
            <p:cNvSpPr/>
            <p:nvPr/>
          </p:nvSpPr>
          <p:spPr>
            <a:xfrm>
              <a:off x="2843808" y="4303533"/>
              <a:ext cx="5976664" cy="648071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zh-CN" altLang="en-US" dirty="0"/>
                <a:t>融资规划（资金需求、出让多少股权、股权分配情况等）？资金使用计划？达成什么目标？</a:t>
              </a:r>
              <a:endParaRPr lang="en-US" altLang="zh-CN" dirty="0"/>
            </a:p>
          </p:txBody>
        </p:sp>
        <p:sp>
          <p:nvSpPr>
            <p:cNvPr id="9" name="左大括号 8">
              <a:extLst>
                <a:ext uri="{FF2B5EF4-FFF2-40B4-BE49-F238E27FC236}">
                  <a16:creationId xmlns:a16="http://schemas.microsoft.com/office/drawing/2014/main" id="{4C3943B9-F120-7CA2-8843-9A4F2650EDC4}"/>
                </a:ext>
              </a:extLst>
            </p:cNvPr>
            <p:cNvSpPr/>
            <p:nvPr/>
          </p:nvSpPr>
          <p:spPr>
            <a:xfrm>
              <a:off x="2195736" y="656784"/>
              <a:ext cx="432048" cy="648071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左大括号 9">
              <a:extLst>
                <a:ext uri="{FF2B5EF4-FFF2-40B4-BE49-F238E27FC236}">
                  <a16:creationId xmlns:a16="http://schemas.microsoft.com/office/drawing/2014/main" id="{2399CC0E-A839-4732-3821-A609FF97DC8E}"/>
                </a:ext>
              </a:extLst>
            </p:cNvPr>
            <p:cNvSpPr/>
            <p:nvPr/>
          </p:nvSpPr>
          <p:spPr>
            <a:xfrm>
              <a:off x="2224691" y="1532703"/>
              <a:ext cx="432048" cy="648071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左大括号 10">
              <a:extLst>
                <a:ext uri="{FF2B5EF4-FFF2-40B4-BE49-F238E27FC236}">
                  <a16:creationId xmlns:a16="http://schemas.microsoft.com/office/drawing/2014/main" id="{AE99084F-BC8A-2D1B-0CB3-35FF493C304D}"/>
                </a:ext>
              </a:extLst>
            </p:cNvPr>
            <p:cNvSpPr/>
            <p:nvPr/>
          </p:nvSpPr>
          <p:spPr>
            <a:xfrm>
              <a:off x="2195736" y="2408622"/>
              <a:ext cx="432048" cy="648071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左大括号 11">
              <a:extLst>
                <a:ext uri="{FF2B5EF4-FFF2-40B4-BE49-F238E27FC236}">
                  <a16:creationId xmlns:a16="http://schemas.microsoft.com/office/drawing/2014/main" id="{72C06594-D96D-4BF2-24F4-B78178384599}"/>
                </a:ext>
              </a:extLst>
            </p:cNvPr>
            <p:cNvSpPr/>
            <p:nvPr/>
          </p:nvSpPr>
          <p:spPr>
            <a:xfrm>
              <a:off x="2224691" y="3393088"/>
              <a:ext cx="432048" cy="648071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左大括号 12">
              <a:extLst>
                <a:ext uri="{FF2B5EF4-FFF2-40B4-BE49-F238E27FC236}">
                  <a16:creationId xmlns:a16="http://schemas.microsoft.com/office/drawing/2014/main" id="{4704F0A7-99DF-D875-60C1-9C8FC86861BA}"/>
                </a:ext>
              </a:extLst>
            </p:cNvPr>
            <p:cNvSpPr/>
            <p:nvPr/>
          </p:nvSpPr>
          <p:spPr>
            <a:xfrm>
              <a:off x="2219113" y="4303532"/>
              <a:ext cx="432048" cy="648071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5757797B-1FED-5277-F118-A34FB945CB11}"/>
                </a:ext>
              </a:extLst>
            </p:cNvPr>
            <p:cNvSpPr txBox="1"/>
            <p:nvPr/>
          </p:nvSpPr>
          <p:spPr>
            <a:xfrm>
              <a:off x="1043608" y="839707"/>
              <a:ext cx="1224136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600" b="1" dirty="0">
                  <a:latin typeface="微软雅黑" pitchFamily="34" charset="-122"/>
                  <a:ea typeface="微软雅黑" pitchFamily="34" charset="-122"/>
                </a:rPr>
                <a:t>第一阶段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74502CE4-B8D3-F4FA-C009-34138D499730}"/>
                </a:ext>
              </a:extLst>
            </p:cNvPr>
            <p:cNvSpPr txBox="1"/>
            <p:nvPr/>
          </p:nvSpPr>
          <p:spPr>
            <a:xfrm>
              <a:off x="1043608" y="1733627"/>
              <a:ext cx="1224136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600" b="1" dirty="0">
                  <a:latin typeface="微软雅黑" pitchFamily="34" charset="-122"/>
                  <a:ea typeface="微软雅黑" pitchFamily="34" charset="-122"/>
                </a:rPr>
                <a:t>第二阶段</a:t>
              </a: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ED80B346-B686-7AC6-E872-1C9656224765}"/>
                </a:ext>
              </a:extLst>
            </p:cNvPr>
            <p:cNvSpPr txBox="1"/>
            <p:nvPr/>
          </p:nvSpPr>
          <p:spPr>
            <a:xfrm>
              <a:off x="1043608" y="2575380"/>
              <a:ext cx="1224136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600" b="1" dirty="0">
                  <a:latin typeface="微软雅黑" pitchFamily="34" charset="-122"/>
                  <a:ea typeface="微软雅黑" pitchFamily="34" charset="-122"/>
                </a:rPr>
                <a:t>第三阶段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67C409D8-4332-745F-73E5-D732CA3779DD}"/>
                </a:ext>
              </a:extLst>
            </p:cNvPr>
            <p:cNvSpPr txBox="1"/>
            <p:nvPr/>
          </p:nvSpPr>
          <p:spPr>
            <a:xfrm>
              <a:off x="1043608" y="3560285"/>
              <a:ext cx="1224136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600" b="1" dirty="0">
                  <a:latin typeface="微软雅黑" pitchFamily="34" charset="-122"/>
                  <a:ea typeface="微软雅黑" pitchFamily="34" charset="-122"/>
                </a:rPr>
                <a:t>第四阶段</a:t>
              </a: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id="{1CE3E39B-9C84-894B-C167-2025CFA4115C}"/>
                </a:ext>
              </a:extLst>
            </p:cNvPr>
            <p:cNvSpPr txBox="1"/>
            <p:nvPr/>
          </p:nvSpPr>
          <p:spPr>
            <a:xfrm>
              <a:off x="1081056" y="4486716"/>
              <a:ext cx="1224136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600" b="1" dirty="0">
                  <a:latin typeface="微软雅黑" pitchFamily="34" charset="-122"/>
                  <a:ea typeface="微软雅黑" pitchFamily="34" charset="-122"/>
                </a:rPr>
                <a:t>第五阶段</a:t>
              </a: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BDC0994F-33A9-BC9B-F3CE-EADD7BEC78CD}"/>
                </a:ext>
              </a:extLst>
            </p:cNvPr>
            <p:cNvSpPr txBox="1"/>
            <p:nvPr/>
          </p:nvSpPr>
          <p:spPr>
            <a:xfrm>
              <a:off x="237422" y="839707"/>
              <a:ext cx="84363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1600" b="1" dirty="0">
                  <a:latin typeface="微软雅黑" pitchFamily="34" charset="-122"/>
                  <a:ea typeface="微软雅黑" pitchFamily="34" charset="-122"/>
                </a:rPr>
                <a:t>（</a:t>
              </a:r>
              <a:r>
                <a:rPr lang="en-US" altLang="zh-CN" sz="1600" b="1" dirty="0">
                  <a:latin typeface="微软雅黑" pitchFamily="34" charset="-122"/>
                  <a:ea typeface="微软雅黑" pitchFamily="34" charset="-122"/>
                </a:rPr>
                <a:t>1-2</a:t>
              </a:r>
              <a:r>
                <a:rPr lang="zh-CN" altLang="en-US" sz="1600" b="1" dirty="0">
                  <a:latin typeface="微软雅黑" pitchFamily="34" charset="-122"/>
                  <a:ea typeface="微软雅黑" pitchFamily="34" charset="-122"/>
                </a:rPr>
                <a:t>页）</a:t>
              </a: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418748E7-C692-7E14-7AB1-AF1E20BED977}"/>
                </a:ext>
              </a:extLst>
            </p:cNvPr>
            <p:cNvSpPr txBox="1"/>
            <p:nvPr/>
          </p:nvSpPr>
          <p:spPr>
            <a:xfrm>
              <a:off x="251519" y="1741920"/>
              <a:ext cx="84363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1600" b="1" dirty="0">
                  <a:latin typeface="微软雅黑" pitchFamily="34" charset="-122"/>
                  <a:ea typeface="微软雅黑" pitchFamily="34" charset="-122"/>
                </a:rPr>
                <a:t>（</a:t>
              </a:r>
              <a:r>
                <a:rPr lang="en-US" altLang="zh-CN" sz="1600" b="1" dirty="0">
                  <a:latin typeface="微软雅黑" pitchFamily="34" charset="-122"/>
                  <a:ea typeface="微软雅黑" pitchFamily="34" charset="-122"/>
                </a:rPr>
                <a:t>3-5</a:t>
              </a:r>
              <a:r>
                <a:rPr lang="zh-CN" altLang="en-US" sz="1600" b="1" dirty="0">
                  <a:latin typeface="微软雅黑" pitchFamily="34" charset="-122"/>
                  <a:ea typeface="微软雅黑" pitchFamily="34" charset="-122"/>
                </a:rPr>
                <a:t>页）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82BE8E0A-33E9-00C7-C5B9-5D14E8ABEC65}"/>
                </a:ext>
              </a:extLst>
            </p:cNvPr>
            <p:cNvSpPr txBox="1"/>
            <p:nvPr/>
          </p:nvSpPr>
          <p:spPr>
            <a:xfrm>
              <a:off x="261751" y="2561603"/>
              <a:ext cx="84363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1600" b="1" dirty="0">
                  <a:latin typeface="微软雅黑" pitchFamily="34" charset="-122"/>
                  <a:ea typeface="微软雅黑" pitchFamily="34" charset="-122"/>
                </a:rPr>
                <a:t>（</a:t>
              </a:r>
              <a:r>
                <a:rPr lang="en-US" altLang="zh-CN" sz="1600" b="1" dirty="0">
                  <a:latin typeface="微软雅黑" pitchFamily="34" charset="-122"/>
                  <a:ea typeface="微软雅黑" pitchFamily="34" charset="-122"/>
                </a:rPr>
                <a:t>2-3</a:t>
              </a:r>
              <a:r>
                <a:rPr lang="zh-CN" altLang="en-US" sz="1600" b="1" dirty="0">
                  <a:latin typeface="微软雅黑" pitchFamily="34" charset="-122"/>
                  <a:ea typeface="微软雅黑" pitchFamily="34" charset="-122"/>
                </a:rPr>
                <a:t>页）</a:t>
              </a: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C8017D10-5A3B-3BB1-0B54-CC3FB55B02F7}"/>
                </a:ext>
              </a:extLst>
            </p:cNvPr>
            <p:cNvSpPr txBox="1"/>
            <p:nvPr/>
          </p:nvSpPr>
          <p:spPr>
            <a:xfrm>
              <a:off x="261751" y="3554731"/>
              <a:ext cx="84363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1600" b="1" dirty="0">
                  <a:latin typeface="微软雅黑" pitchFamily="34" charset="-122"/>
                  <a:ea typeface="微软雅黑" pitchFamily="34" charset="-122"/>
                </a:rPr>
                <a:t>（</a:t>
              </a:r>
              <a:r>
                <a:rPr lang="en-US" altLang="zh-CN" sz="1600" b="1" dirty="0">
                  <a:latin typeface="微软雅黑" pitchFamily="34" charset="-122"/>
                  <a:ea typeface="微软雅黑" pitchFamily="34" charset="-122"/>
                </a:rPr>
                <a:t>2-3</a:t>
              </a:r>
              <a:r>
                <a:rPr lang="zh-CN" altLang="en-US" sz="1600" b="1" dirty="0">
                  <a:latin typeface="微软雅黑" pitchFamily="34" charset="-122"/>
                  <a:ea typeface="微软雅黑" pitchFamily="34" charset="-122"/>
                </a:rPr>
                <a:t>页）</a:t>
              </a: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id="{7DB0C5FE-ECDD-AEEC-2E67-10804821B751}"/>
                </a:ext>
              </a:extLst>
            </p:cNvPr>
            <p:cNvSpPr txBox="1"/>
            <p:nvPr/>
          </p:nvSpPr>
          <p:spPr>
            <a:xfrm>
              <a:off x="285913" y="4465081"/>
              <a:ext cx="84363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1600" b="1" dirty="0">
                  <a:latin typeface="微软雅黑" pitchFamily="34" charset="-122"/>
                  <a:ea typeface="微软雅黑" pitchFamily="34" charset="-122"/>
                </a:rPr>
                <a:t>（</a:t>
              </a:r>
              <a:r>
                <a:rPr lang="en-US" altLang="zh-CN" sz="1600" b="1" dirty="0">
                  <a:latin typeface="微软雅黑" pitchFamily="34" charset="-122"/>
                  <a:ea typeface="微软雅黑" pitchFamily="34" charset="-122"/>
                </a:rPr>
                <a:t>2-3</a:t>
              </a:r>
              <a:r>
                <a:rPr lang="zh-CN" altLang="en-US" sz="1600" b="1" dirty="0">
                  <a:latin typeface="微软雅黑" pitchFamily="34" charset="-122"/>
                  <a:ea typeface="微软雅黑" pitchFamily="34" charset="-122"/>
                </a:rPr>
                <a:t>页）</a:t>
              </a:r>
            </a:p>
          </p:txBody>
        </p:sp>
      </p:grpSp>
      <p:sp>
        <p:nvSpPr>
          <p:cNvPr id="34" name="文本框 33">
            <a:extLst>
              <a:ext uri="{FF2B5EF4-FFF2-40B4-BE49-F238E27FC236}">
                <a16:creationId xmlns:a16="http://schemas.microsoft.com/office/drawing/2014/main" id="{4BD4D978-16BC-6196-7BB6-F04B34B4467F}"/>
              </a:ext>
            </a:extLst>
          </p:cNvPr>
          <p:cNvSpPr txBox="1"/>
          <p:nvPr/>
        </p:nvSpPr>
        <p:spPr>
          <a:xfrm>
            <a:off x="810743" y="4727833"/>
            <a:ext cx="749969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页数：</a:t>
            </a:r>
            <a:r>
              <a:rPr lang="en-US" altLang="zh-CN" sz="1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30</a:t>
            </a:r>
            <a:r>
              <a:rPr lang="zh-CN" altLang="en-US" sz="1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页以内        时长：</a:t>
            </a:r>
            <a:r>
              <a:rPr lang="en-US" altLang="zh-CN" sz="1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20min</a:t>
            </a:r>
            <a:r>
              <a:rPr lang="zh-CN" altLang="en-US" sz="1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左右</a:t>
            </a:r>
            <a:r>
              <a:rPr lang="en-US" altLang="zh-CN" sz="1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        </a:t>
            </a:r>
            <a:r>
              <a:rPr lang="zh-CN" altLang="en-US" sz="1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汇报人：创始人、合伙人、核心团队 </a:t>
            </a:r>
            <a:endParaRPr lang="en-US" altLang="zh-CN" sz="16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5AC35DD0-94E5-44D7-FD73-E838FC207F84}"/>
              </a:ext>
            </a:extLst>
          </p:cNvPr>
          <p:cNvSpPr txBox="1"/>
          <p:nvPr/>
        </p:nvSpPr>
        <p:spPr>
          <a:xfrm>
            <a:off x="107504" y="66185"/>
            <a:ext cx="53700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600" b="1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附件</a:t>
            </a:r>
            <a:r>
              <a:rPr lang="en-US" altLang="zh-CN" sz="1600" b="1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1600" b="1" dirty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52599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675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直接连接符 42"/>
          <p:cNvCxnSpPr/>
          <p:nvPr/>
        </p:nvCxnSpPr>
        <p:spPr>
          <a:xfrm>
            <a:off x="-40137" y="358080"/>
            <a:ext cx="9201452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 4">
            <a:extLst>
              <a:ext uri="{FF2B5EF4-FFF2-40B4-BE49-F238E27FC236}">
                <a16:creationId xmlns:a16="http://schemas.microsoft.com/office/drawing/2014/main" id="{4199FC18-F964-2BCE-AF2B-B057EBBF4D2B}"/>
              </a:ext>
            </a:extLst>
          </p:cNvPr>
          <p:cNvSpPr txBox="1">
            <a:spLocks/>
          </p:cNvSpPr>
          <p:nvPr/>
        </p:nvSpPr>
        <p:spPr>
          <a:xfrm>
            <a:off x="1792638" y="-7270"/>
            <a:ext cx="5155625" cy="330904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600" b="1" dirty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技术推广</a:t>
            </a:r>
          </a:p>
        </p:txBody>
      </p:sp>
      <p:grpSp>
        <p:nvGrpSpPr>
          <p:cNvPr id="33" name="组合 32">
            <a:extLst>
              <a:ext uri="{FF2B5EF4-FFF2-40B4-BE49-F238E27FC236}">
                <a16:creationId xmlns:a16="http://schemas.microsoft.com/office/drawing/2014/main" id="{96142729-74B2-1ED7-685F-7F5547D3C6CF}"/>
              </a:ext>
            </a:extLst>
          </p:cNvPr>
          <p:cNvGrpSpPr/>
          <p:nvPr/>
        </p:nvGrpSpPr>
        <p:grpSpPr>
          <a:xfrm>
            <a:off x="467544" y="656783"/>
            <a:ext cx="8208912" cy="3787172"/>
            <a:chOff x="237422" y="656784"/>
            <a:chExt cx="8583050" cy="4294820"/>
          </a:xfrm>
        </p:grpSpPr>
        <p:sp>
          <p:nvSpPr>
            <p:cNvPr id="2" name="矩形: 圆角 1">
              <a:extLst>
                <a:ext uri="{FF2B5EF4-FFF2-40B4-BE49-F238E27FC236}">
                  <a16:creationId xmlns:a16="http://schemas.microsoft.com/office/drawing/2014/main" id="{CB0E07F5-F687-FDF4-C170-15AB6453A579}"/>
                </a:ext>
              </a:extLst>
            </p:cNvPr>
            <p:cNvSpPr/>
            <p:nvPr/>
          </p:nvSpPr>
          <p:spPr>
            <a:xfrm>
              <a:off x="2830067" y="656784"/>
              <a:ext cx="5976664" cy="648071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zh-CN" altLang="en-US" dirty="0"/>
                <a:t>项目简介</a:t>
              </a:r>
            </a:p>
          </p:txBody>
        </p:sp>
        <p:sp>
          <p:nvSpPr>
            <p:cNvPr id="3" name="矩形: 圆角 2">
              <a:extLst>
                <a:ext uri="{FF2B5EF4-FFF2-40B4-BE49-F238E27FC236}">
                  <a16:creationId xmlns:a16="http://schemas.microsoft.com/office/drawing/2014/main" id="{9318B2CD-61A3-294A-0B85-12D86789FD23}"/>
                </a:ext>
              </a:extLst>
            </p:cNvPr>
            <p:cNvSpPr/>
            <p:nvPr/>
          </p:nvSpPr>
          <p:spPr>
            <a:xfrm>
              <a:off x="2843808" y="1532704"/>
              <a:ext cx="5976664" cy="648071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zh-CN" altLang="en-US" dirty="0"/>
                <a:t>研究背景、技术实力、应用场景</a:t>
              </a:r>
              <a:endParaRPr lang="en-US" altLang="zh-CN" dirty="0"/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zh-CN" altLang="en-US" dirty="0"/>
                <a:t>历史业绩、曾获奖项、实验</a:t>
              </a:r>
              <a:r>
                <a:rPr lang="en-US" altLang="zh-CN" dirty="0"/>
                <a:t>/</a:t>
              </a:r>
              <a:r>
                <a:rPr lang="zh-CN" altLang="en-US" dirty="0"/>
                <a:t>产业化成果等</a:t>
              </a:r>
            </a:p>
          </p:txBody>
        </p:sp>
        <p:sp>
          <p:nvSpPr>
            <p:cNvPr id="5" name="矩形: 圆角 4">
              <a:extLst>
                <a:ext uri="{FF2B5EF4-FFF2-40B4-BE49-F238E27FC236}">
                  <a16:creationId xmlns:a16="http://schemas.microsoft.com/office/drawing/2014/main" id="{B98C4A70-871E-7BA0-6446-9F21B7740658}"/>
                </a:ext>
              </a:extLst>
            </p:cNvPr>
            <p:cNvSpPr/>
            <p:nvPr/>
          </p:nvSpPr>
          <p:spPr>
            <a:xfrm>
              <a:off x="2824032" y="2431325"/>
              <a:ext cx="5976664" cy="648071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zh-CN" altLang="en-US" dirty="0"/>
                <a:t>团队组成，背景介绍，过往业绩</a:t>
              </a:r>
            </a:p>
          </p:txBody>
        </p:sp>
        <p:sp>
          <p:nvSpPr>
            <p:cNvPr id="6" name="矩形: 圆角 5">
              <a:extLst>
                <a:ext uri="{FF2B5EF4-FFF2-40B4-BE49-F238E27FC236}">
                  <a16:creationId xmlns:a16="http://schemas.microsoft.com/office/drawing/2014/main" id="{B459CB1D-84AB-678A-6454-C5C729815F3B}"/>
                </a:ext>
              </a:extLst>
            </p:cNvPr>
            <p:cNvSpPr/>
            <p:nvPr/>
          </p:nvSpPr>
          <p:spPr>
            <a:xfrm>
              <a:off x="2843808" y="3393088"/>
              <a:ext cx="5976664" cy="648071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zh-CN" altLang="en-US" dirty="0"/>
                <a:t>下一步规划、预期成果等</a:t>
              </a:r>
            </a:p>
          </p:txBody>
        </p:sp>
        <p:sp>
          <p:nvSpPr>
            <p:cNvPr id="7" name="矩形: 圆角 6">
              <a:extLst>
                <a:ext uri="{FF2B5EF4-FFF2-40B4-BE49-F238E27FC236}">
                  <a16:creationId xmlns:a16="http://schemas.microsoft.com/office/drawing/2014/main" id="{B55C4CF2-BBC9-8A22-BDB9-A46494EA56B3}"/>
                </a:ext>
              </a:extLst>
            </p:cNvPr>
            <p:cNvSpPr/>
            <p:nvPr/>
          </p:nvSpPr>
          <p:spPr>
            <a:xfrm>
              <a:off x="2843808" y="4303533"/>
              <a:ext cx="5976664" cy="648071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zh-CN" altLang="en-US" dirty="0"/>
                <a:t>希望寻找什么样的合作方，以哪种方式合作（如需）</a:t>
              </a:r>
              <a:endParaRPr lang="en-US" altLang="zh-CN" dirty="0"/>
            </a:p>
          </p:txBody>
        </p:sp>
        <p:sp>
          <p:nvSpPr>
            <p:cNvPr id="9" name="左大括号 8">
              <a:extLst>
                <a:ext uri="{FF2B5EF4-FFF2-40B4-BE49-F238E27FC236}">
                  <a16:creationId xmlns:a16="http://schemas.microsoft.com/office/drawing/2014/main" id="{4C3943B9-F120-7CA2-8843-9A4F2650EDC4}"/>
                </a:ext>
              </a:extLst>
            </p:cNvPr>
            <p:cNvSpPr/>
            <p:nvPr/>
          </p:nvSpPr>
          <p:spPr>
            <a:xfrm>
              <a:off x="2195736" y="656784"/>
              <a:ext cx="432048" cy="648071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左大括号 9">
              <a:extLst>
                <a:ext uri="{FF2B5EF4-FFF2-40B4-BE49-F238E27FC236}">
                  <a16:creationId xmlns:a16="http://schemas.microsoft.com/office/drawing/2014/main" id="{2399CC0E-A839-4732-3821-A609FF97DC8E}"/>
                </a:ext>
              </a:extLst>
            </p:cNvPr>
            <p:cNvSpPr/>
            <p:nvPr/>
          </p:nvSpPr>
          <p:spPr>
            <a:xfrm>
              <a:off x="2224691" y="1532703"/>
              <a:ext cx="432048" cy="648071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左大括号 10">
              <a:extLst>
                <a:ext uri="{FF2B5EF4-FFF2-40B4-BE49-F238E27FC236}">
                  <a16:creationId xmlns:a16="http://schemas.microsoft.com/office/drawing/2014/main" id="{AE99084F-BC8A-2D1B-0CB3-35FF493C304D}"/>
                </a:ext>
              </a:extLst>
            </p:cNvPr>
            <p:cNvSpPr/>
            <p:nvPr/>
          </p:nvSpPr>
          <p:spPr>
            <a:xfrm>
              <a:off x="2195736" y="2408622"/>
              <a:ext cx="432048" cy="648071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左大括号 11">
              <a:extLst>
                <a:ext uri="{FF2B5EF4-FFF2-40B4-BE49-F238E27FC236}">
                  <a16:creationId xmlns:a16="http://schemas.microsoft.com/office/drawing/2014/main" id="{72C06594-D96D-4BF2-24F4-B78178384599}"/>
                </a:ext>
              </a:extLst>
            </p:cNvPr>
            <p:cNvSpPr/>
            <p:nvPr/>
          </p:nvSpPr>
          <p:spPr>
            <a:xfrm>
              <a:off x="2224691" y="3393088"/>
              <a:ext cx="432048" cy="648071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左大括号 12">
              <a:extLst>
                <a:ext uri="{FF2B5EF4-FFF2-40B4-BE49-F238E27FC236}">
                  <a16:creationId xmlns:a16="http://schemas.microsoft.com/office/drawing/2014/main" id="{4704F0A7-99DF-D875-60C1-9C8FC86861BA}"/>
                </a:ext>
              </a:extLst>
            </p:cNvPr>
            <p:cNvSpPr/>
            <p:nvPr/>
          </p:nvSpPr>
          <p:spPr>
            <a:xfrm>
              <a:off x="2219113" y="4303532"/>
              <a:ext cx="432048" cy="648071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5757797B-1FED-5277-F118-A34FB945CB11}"/>
                </a:ext>
              </a:extLst>
            </p:cNvPr>
            <p:cNvSpPr txBox="1"/>
            <p:nvPr/>
          </p:nvSpPr>
          <p:spPr>
            <a:xfrm>
              <a:off x="1043608" y="839707"/>
              <a:ext cx="1224136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600" b="1" dirty="0">
                  <a:latin typeface="微软雅黑" pitchFamily="34" charset="-122"/>
                  <a:ea typeface="微软雅黑" pitchFamily="34" charset="-122"/>
                </a:rPr>
                <a:t>第一阶段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74502CE4-B8D3-F4FA-C009-34138D499730}"/>
                </a:ext>
              </a:extLst>
            </p:cNvPr>
            <p:cNvSpPr txBox="1"/>
            <p:nvPr/>
          </p:nvSpPr>
          <p:spPr>
            <a:xfrm>
              <a:off x="1043608" y="1733627"/>
              <a:ext cx="1224136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600" b="1" dirty="0">
                  <a:latin typeface="微软雅黑" pitchFamily="34" charset="-122"/>
                  <a:ea typeface="微软雅黑" pitchFamily="34" charset="-122"/>
                </a:rPr>
                <a:t>第二阶段</a:t>
              </a: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ED80B346-B686-7AC6-E872-1C9656224765}"/>
                </a:ext>
              </a:extLst>
            </p:cNvPr>
            <p:cNvSpPr txBox="1"/>
            <p:nvPr/>
          </p:nvSpPr>
          <p:spPr>
            <a:xfrm>
              <a:off x="1043608" y="2575380"/>
              <a:ext cx="1224136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600" b="1" dirty="0">
                  <a:latin typeface="微软雅黑" pitchFamily="34" charset="-122"/>
                  <a:ea typeface="微软雅黑" pitchFamily="34" charset="-122"/>
                </a:rPr>
                <a:t>第三阶段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67C409D8-4332-745F-73E5-D732CA3779DD}"/>
                </a:ext>
              </a:extLst>
            </p:cNvPr>
            <p:cNvSpPr txBox="1"/>
            <p:nvPr/>
          </p:nvSpPr>
          <p:spPr>
            <a:xfrm>
              <a:off x="1043608" y="3560285"/>
              <a:ext cx="1224136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600" b="1" dirty="0">
                  <a:latin typeface="微软雅黑" pitchFamily="34" charset="-122"/>
                  <a:ea typeface="微软雅黑" pitchFamily="34" charset="-122"/>
                </a:rPr>
                <a:t>第四阶段</a:t>
              </a: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id="{1CE3E39B-9C84-894B-C167-2025CFA4115C}"/>
                </a:ext>
              </a:extLst>
            </p:cNvPr>
            <p:cNvSpPr txBox="1"/>
            <p:nvPr/>
          </p:nvSpPr>
          <p:spPr>
            <a:xfrm>
              <a:off x="1081056" y="4486716"/>
              <a:ext cx="1224136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600" b="1" dirty="0">
                  <a:latin typeface="微软雅黑" pitchFamily="34" charset="-122"/>
                  <a:ea typeface="微软雅黑" pitchFamily="34" charset="-122"/>
                </a:rPr>
                <a:t>第五阶段</a:t>
              </a: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BDC0994F-33A9-BC9B-F3CE-EADD7BEC78CD}"/>
                </a:ext>
              </a:extLst>
            </p:cNvPr>
            <p:cNvSpPr txBox="1"/>
            <p:nvPr/>
          </p:nvSpPr>
          <p:spPr>
            <a:xfrm>
              <a:off x="237422" y="839707"/>
              <a:ext cx="84363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1600" b="1" dirty="0">
                  <a:latin typeface="微软雅黑" pitchFamily="34" charset="-122"/>
                  <a:ea typeface="微软雅黑" pitchFamily="34" charset="-122"/>
                </a:rPr>
                <a:t>（</a:t>
              </a:r>
              <a:r>
                <a:rPr lang="en-US" altLang="zh-CN" sz="1600" b="1" dirty="0">
                  <a:latin typeface="微软雅黑" pitchFamily="34" charset="-122"/>
                  <a:ea typeface="微软雅黑" pitchFamily="34" charset="-122"/>
                </a:rPr>
                <a:t>1-2</a:t>
              </a:r>
              <a:r>
                <a:rPr lang="zh-CN" altLang="en-US" sz="1600" b="1" dirty="0">
                  <a:latin typeface="微软雅黑" pitchFamily="34" charset="-122"/>
                  <a:ea typeface="微软雅黑" pitchFamily="34" charset="-122"/>
                </a:rPr>
                <a:t>页）</a:t>
              </a: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418748E7-C692-7E14-7AB1-AF1E20BED977}"/>
                </a:ext>
              </a:extLst>
            </p:cNvPr>
            <p:cNvSpPr txBox="1"/>
            <p:nvPr/>
          </p:nvSpPr>
          <p:spPr>
            <a:xfrm>
              <a:off x="251519" y="1741920"/>
              <a:ext cx="84363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1600" b="1" dirty="0">
                  <a:latin typeface="微软雅黑" pitchFamily="34" charset="-122"/>
                  <a:ea typeface="微软雅黑" pitchFamily="34" charset="-122"/>
                </a:rPr>
                <a:t>（</a:t>
              </a:r>
              <a:r>
                <a:rPr lang="en-US" altLang="zh-CN" sz="1600" b="1" dirty="0">
                  <a:latin typeface="微软雅黑" pitchFamily="34" charset="-122"/>
                  <a:ea typeface="微软雅黑" pitchFamily="34" charset="-122"/>
                </a:rPr>
                <a:t>3-5</a:t>
              </a:r>
              <a:r>
                <a:rPr lang="zh-CN" altLang="en-US" sz="1600" b="1" dirty="0">
                  <a:latin typeface="微软雅黑" pitchFamily="34" charset="-122"/>
                  <a:ea typeface="微软雅黑" pitchFamily="34" charset="-122"/>
                </a:rPr>
                <a:t>页）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82BE8E0A-33E9-00C7-C5B9-5D14E8ABEC65}"/>
                </a:ext>
              </a:extLst>
            </p:cNvPr>
            <p:cNvSpPr txBox="1"/>
            <p:nvPr/>
          </p:nvSpPr>
          <p:spPr>
            <a:xfrm>
              <a:off x="261751" y="2561603"/>
              <a:ext cx="84363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1600" b="1" dirty="0">
                  <a:latin typeface="微软雅黑" pitchFamily="34" charset="-122"/>
                  <a:ea typeface="微软雅黑" pitchFamily="34" charset="-122"/>
                </a:rPr>
                <a:t>（</a:t>
              </a:r>
              <a:r>
                <a:rPr lang="en-US" altLang="zh-CN" sz="1600" b="1" dirty="0">
                  <a:latin typeface="微软雅黑" pitchFamily="34" charset="-122"/>
                  <a:ea typeface="微软雅黑" pitchFamily="34" charset="-122"/>
                </a:rPr>
                <a:t>2-3</a:t>
              </a:r>
              <a:r>
                <a:rPr lang="zh-CN" altLang="en-US" sz="1600" b="1" dirty="0">
                  <a:latin typeface="微软雅黑" pitchFamily="34" charset="-122"/>
                  <a:ea typeface="微软雅黑" pitchFamily="34" charset="-122"/>
                </a:rPr>
                <a:t>页）</a:t>
              </a: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C8017D10-5A3B-3BB1-0B54-CC3FB55B02F7}"/>
                </a:ext>
              </a:extLst>
            </p:cNvPr>
            <p:cNvSpPr txBox="1"/>
            <p:nvPr/>
          </p:nvSpPr>
          <p:spPr>
            <a:xfrm>
              <a:off x="261751" y="3554731"/>
              <a:ext cx="84363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1600" b="1" dirty="0">
                  <a:latin typeface="微软雅黑" pitchFamily="34" charset="-122"/>
                  <a:ea typeface="微软雅黑" pitchFamily="34" charset="-122"/>
                </a:rPr>
                <a:t>（</a:t>
              </a:r>
              <a:r>
                <a:rPr lang="en-US" altLang="zh-CN" sz="1600" b="1" dirty="0">
                  <a:latin typeface="微软雅黑" pitchFamily="34" charset="-122"/>
                  <a:ea typeface="微软雅黑" pitchFamily="34" charset="-122"/>
                </a:rPr>
                <a:t>2-3</a:t>
              </a:r>
              <a:r>
                <a:rPr lang="zh-CN" altLang="en-US" sz="1600" b="1" dirty="0">
                  <a:latin typeface="微软雅黑" pitchFamily="34" charset="-122"/>
                  <a:ea typeface="微软雅黑" pitchFamily="34" charset="-122"/>
                </a:rPr>
                <a:t>页）</a:t>
              </a: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id="{7DB0C5FE-ECDD-AEEC-2E67-10804821B751}"/>
                </a:ext>
              </a:extLst>
            </p:cNvPr>
            <p:cNvSpPr txBox="1"/>
            <p:nvPr/>
          </p:nvSpPr>
          <p:spPr>
            <a:xfrm>
              <a:off x="285913" y="4465081"/>
              <a:ext cx="84363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1600" b="1" dirty="0">
                  <a:latin typeface="微软雅黑" pitchFamily="34" charset="-122"/>
                  <a:ea typeface="微软雅黑" pitchFamily="34" charset="-122"/>
                </a:rPr>
                <a:t>（</a:t>
              </a:r>
              <a:r>
                <a:rPr lang="en-US" altLang="zh-CN" sz="1600" b="1" dirty="0">
                  <a:latin typeface="微软雅黑" pitchFamily="34" charset="-122"/>
                  <a:ea typeface="微软雅黑" pitchFamily="34" charset="-122"/>
                </a:rPr>
                <a:t>2-3</a:t>
              </a:r>
              <a:r>
                <a:rPr lang="zh-CN" altLang="en-US" sz="1600" b="1" dirty="0">
                  <a:latin typeface="微软雅黑" pitchFamily="34" charset="-122"/>
                  <a:ea typeface="微软雅黑" pitchFamily="34" charset="-122"/>
                </a:rPr>
                <a:t>页）</a:t>
              </a:r>
            </a:p>
          </p:txBody>
        </p:sp>
      </p:grpSp>
      <p:sp>
        <p:nvSpPr>
          <p:cNvPr id="34" name="文本框 33">
            <a:extLst>
              <a:ext uri="{FF2B5EF4-FFF2-40B4-BE49-F238E27FC236}">
                <a16:creationId xmlns:a16="http://schemas.microsoft.com/office/drawing/2014/main" id="{4BD4D978-16BC-6196-7BB6-F04B34B4467F}"/>
              </a:ext>
            </a:extLst>
          </p:cNvPr>
          <p:cNvSpPr txBox="1"/>
          <p:nvPr/>
        </p:nvSpPr>
        <p:spPr>
          <a:xfrm>
            <a:off x="810743" y="4727833"/>
            <a:ext cx="749969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页数：</a:t>
            </a:r>
            <a:r>
              <a:rPr lang="en-US" altLang="zh-CN" sz="1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30</a:t>
            </a:r>
            <a:r>
              <a:rPr lang="zh-CN" altLang="en-US" sz="1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页以内        时长：</a:t>
            </a:r>
            <a:r>
              <a:rPr lang="en-US" altLang="zh-CN" sz="1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20min</a:t>
            </a:r>
            <a:r>
              <a:rPr lang="zh-CN" altLang="en-US" sz="1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左右</a:t>
            </a:r>
            <a:r>
              <a:rPr lang="en-US" altLang="zh-CN" sz="1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        </a:t>
            </a:r>
            <a:r>
              <a:rPr lang="zh-CN" altLang="en-US" sz="1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汇报人：技术带头人、研发骨干等</a:t>
            </a:r>
            <a:endParaRPr lang="en-US" altLang="zh-CN" sz="16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2058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675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9bf32b21c57e606988ab10ec694d2e32676a8b"/>
  <p:tag name="ISPRING_UUID" val="{377BD289-7DD0-4517-98A4-3B48467A2D55}"/>
  <p:tag name="ISPRING_RESOURCE_FOLDER" val="C:\Users\WeiMei\Desktop\T026-创业融资投资洽谈商务合作计划书PPT模\T026-创业融资投资洽谈商务合作计划书PPT模板\"/>
  <p:tag name="ISPRING_PRESENTATION_PATH" val="C:\Users\WeiMei\Desktop\T026-创业融资投资洽谈商务合作计划书PPT模\T026-创业融资投资洽谈商务合作计划书PPT模板.pptx"/>
  <p:tag name="ISPRING_PROJECT_FOLDER_UPDATED" val="1"/>
  <p:tag name="ISPRING_PRESENTATION_TITLE" val="falsh"/>
</p:tagLst>
</file>

<file path=ppt/theme/theme1.xml><?xml version="1.0" encoding="utf-8"?>
<a:theme xmlns:a="http://schemas.openxmlformats.org/drawingml/2006/main" name="清风素材 12sc.taobao.com">
  <a:themeElements>
    <a:clrScheme name="自定义 2">
      <a:dk1>
        <a:sysClr val="windowText" lastClr="000000"/>
      </a:dk1>
      <a:lt1>
        <a:sysClr val="window" lastClr="FFFFFF"/>
      </a:lt1>
      <a:dk2>
        <a:srgbClr val="FFFFFF"/>
      </a:dk2>
      <a:lt2>
        <a:srgbClr val="FFFFFF"/>
      </a:lt2>
      <a:accent1>
        <a:srgbClr val="0E647C"/>
      </a:accent1>
      <a:accent2>
        <a:srgbClr val="2DB2A4"/>
      </a:accent2>
      <a:accent3>
        <a:srgbClr val="74AF47"/>
      </a:accent3>
      <a:accent4>
        <a:srgbClr val="755DA1"/>
      </a:accent4>
      <a:accent5>
        <a:srgbClr val="4BACC6"/>
      </a:accent5>
      <a:accent6>
        <a:srgbClr val="F87A08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lIns="0" tIns="0" rIns="0" bIns="0" rtlCol="0">
        <a:spAutoFit/>
      </a:bodyPr>
      <a:lstStyle>
        <a:defPPr>
          <a:defRPr sz="1600" b="1" dirty="0" smtClean="0">
            <a:solidFill>
              <a:schemeClr val="accent6"/>
            </a:solidFill>
            <a:latin typeface="微软雅黑" pitchFamily="34" charset="-122"/>
            <a:ea typeface="微软雅黑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9535</TotalTime>
  <Words>224</Words>
  <Application>Microsoft Office PowerPoint</Application>
  <PresentationFormat>全屏显示(16:9)</PresentationFormat>
  <Paragraphs>39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7" baseType="lpstr">
      <vt:lpstr>微软雅黑</vt:lpstr>
      <vt:lpstr>Arial</vt:lpstr>
      <vt:lpstr>Calibri</vt:lpstr>
      <vt:lpstr>Wingdings</vt:lpstr>
      <vt:lpstr>清风素材 12sc.taobao.com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12sc.taobao.com;</dc:title>
  <dc:subject>12sc.taobao.com;</dc:subject>
  <dc:creator>清风素材</dc:creator>
  <cp:keywords>12sc.taobao.com</cp:keywords>
  <cp:lastModifiedBy>双 刘</cp:lastModifiedBy>
  <cp:revision>1132</cp:revision>
  <dcterms:created xsi:type="dcterms:W3CDTF">2015-04-24T01:01:13Z</dcterms:created>
  <dcterms:modified xsi:type="dcterms:W3CDTF">2025-07-10T08:37:20Z</dcterms:modified>
  <cp:contentStatus>12sc.taobao.com;</cp:contentStatus>
</cp:coreProperties>
</file>